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086" r:id="rId2"/>
    <p:sldId id="3123" r:id="rId3"/>
    <p:sldId id="3125" r:id="rId4"/>
    <p:sldId id="3136" r:id="rId5"/>
    <p:sldId id="3133" r:id="rId6"/>
    <p:sldId id="3139" r:id="rId7"/>
    <p:sldId id="3141" r:id="rId8"/>
    <p:sldId id="3140" r:id="rId9"/>
    <p:sldId id="3142" r:id="rId10"/>
    <p:sldId id="3137" r:id="rId11"/>
    <p:sldId id="311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96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1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pPr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472942" y="96757"/>
            <a:ext cx="107190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800" b="1" cap="all" dirty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HOẠT ĐỘNG TRẢI NGHIỆM</a:t>
            </a:r>
            <a:endParaRPr lang="zh-CN" altLang="en-US" sz="4800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262" y="927754"/>
            <a:ext cx="10030310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5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1691374"/>
            <a:ext cx="10189028" cy="50882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916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0849" y="281048"/>
            <a:ext cx="10552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395974"/>
            <a:ext cx="11766176" cy="5223641"/>
            <a:chOff x="1" y="1395974"/>
            <a:chExt cx="11766176" cy="5223641"/>
          </a:xfrm>
        </p:grpSpPr>
        <p:pic>
          <p:nvPicPr>
            <p:cNvPr id="12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" y="1395974"/>
              <a:ext cx="11766176" cy="5223641"/>
            </a:xfrm>
            <a:prstGeom prst="rect">
              <a:avLst/>
            </a:prstGeom>
          </p:spPr>
        </p:pic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2295234" y="2543176"/>
              <a:ext cx="8008882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Thân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thiện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vui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vẻ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với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bạn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bè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là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một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điều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rất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quan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trọng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và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cần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thiết</a:t>
              </a:r>
              <a:r>
                <a:rPr kumimoji="0" 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. Điều đó mang đến niềm vui, hứng thú để các em cùng nhau học tập tiến bộ. </a:t>
              </a:r>
              <a:endPara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33"/>
    </mc:Choice>
    <mc:Fallback>
      <p:transition spd="slow" advTm="7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" y="188"/>
            <a:ext cx="6857624" cy="6857624"/>
          </a:xfrm>
          <a:prstGeom prst="rect">
            <a:avLst/>
          </a:prstGeom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988836" y="1377469"/>
            <a:ext cx="7067039" cy="73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170" b="1" cap="all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CHÀO TẠM BIỆT CÁC EM</a:t>
            </a:r>
            <a:endParaRPr lang="zh-CN" altLang="en-US" sz="4170" b="1" cap="all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43"/>
    </mc:Choice>
    <mc:Fallback>
      <p:transition advClick="0" advTm="1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8669" y="-21296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6" y="2784593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9" y="326898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042744" y="2695904"/>
            <a:ext cx="6731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HOẠT ĐỘNG GIÁO DỤC</a:t>
            </a:r>
          </a:p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THEO CHỦ ĐỀ</a:t>
            </a:r>
            <a:endParaRPr lang="zh-CN" altLang="en-US" sz="4000" b="1" dirty="0">
              <a:solidFill>
                <a:srgbClr val="FF0000"/>
              </a:solidFill>
              <a:effectLst>
                <a:glow rad="1651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稚艺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29028" y="1972929"/>
            <a:ext cx="184731" cy="2140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1331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50"/>
                            </p:stCondLst>
                            <p:childTnLst>
                              <p:par>
                                <p:cTn id="48" presetID="2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153" y="410308"/>
            <a:ext cx="935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TRÒ CHƠI “TÔI CÓ THỂ…”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017059" y="1667436"/>
            <a:ext cx="1546412" cy="1632119"/>
          </a:xfrm>
          <a:prstGeom prst="wedgeEllipseCallout">
            <a:avLst>
              <a:gd name="adj1" fmla="val 11876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 có thể đá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cầu.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669855" y="1667436"/>
            <a:ext cx="2541379" cy="163211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 có thể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hát.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926F461C-A883-43D9-9189-B915EC27D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4262590" y="3145735"/>
            <a:ext cx="2971800" cy="325506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14828"/>
      </p:ext>
    </p:extLst>
  </p:cSld>
  <p:clrMapOvr>
    <a:masterClrMapping/>
  </p:clrMapOvr>
  <p:transition advTm="9077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578" y="335902"/>
            <a:ext cx="11408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 ĐỘNG 2: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 biết những việc làm thể hiện sự thân thiện, vui vẻ của bản thân</a:t>
            </a:r>
            <a:endParaRPr lang="vi-VN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176" y="2014152"/>
            <a:ext cx="1132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6" y="2784593"/>
            <a:ext cx="12193526" cy="41547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9"/>
    </mc:Choice>
    <mc:Fallback>
      <p:transition spd="slow" advTm="1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362520"/>
            <a:ext cx="575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1/ Các bạn trong tranh đang làm gì?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9190" y="5997309"/>
            <a:ext cx="123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2/ Chỉ ra những việc làm thể hiện sự thân thiện, vui vẻ của các bạn trong tranh?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46929" y="-2784524"/>
            <a:ext cx="4985223" cy="111972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514828"/>
      </p:ext>
    </p:extLst>
  </p:cSld>
  <p:clrMapOvr>
    <a:masterClrMapping/>
  </p:clrMapOvr>
  <p:transition advTm="12105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9" y="4949261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9" y="511789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08" t="659" r="-181" b="48537"/>
          <a:stretch/>
        </p:blipFill>
        <p:spPr>
          <a:xfrm>
            <a:off x="668759" y="225181"/>
            <a:ext cx="10735115" cy="5521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837046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Bạn nam đang bê sách giúp bạn nữ - thể hiện sự thân thiện, vui </a:t>
            </a:r>
            <a:r>
              <a:rPr lang="vi-VN" sz="3200" dirty="0" smtClean="0">
                <a:latin typeface="+mj-lt"/>
              </a:rPr>
              <a:t>vẻ</a:t>
            </a:r>
            <a:endParaRPr lang="vi-VN" sz="3200" dirty="0">
              <a:latin typeface="+mj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60616"/>
      </p:ext>
    </p:extLst>
  </p:cSld>
  <p:clrMapOvr>
    <a:masterClrMapping/>
  </p:clrMapOvr>
  <p:transition advTm="888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190" t="1" r="7381" b="50936"/>
          <a:stretch/>
        </p:blipFill>
        <p:spPr>
          <a:xfrm>
            <a:off x="640080" y="326572"/>
            <a:ext cx="10959737" cy="5381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5837046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latin typeface="+mj-lt"/>
              </a:rPr>
              <a:t>Bạn nữ đang múa trước </a:t>
            </a:r>
            <a:r>
              <a:rPr lang="vi-VN" sz="3200" dirty="0" smtClean="0">
                <a:latin typeface="+mj-lt"/>
              </a:rPr>
              <a:t>lớp </a:t>
            </a:r>
            <a:r>
              <a:rPr lang="vi-VN" sz="3200" dirty="0">
                <a:latin typeface="+mj-lt"/>
              </a:rPr>
              <a:t>- thể hiện sự thân thiện, vui vẻ.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2"/>
    </mc:Choice>
    <mc:Fallback>
      <p:transition spd="slow" advTm="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166" t="51283" r="1171" b="3585"/>
          <a:stretch/>
        </p:blipFill>
        <p:spPr>
          <a:xfrm>
            <a:off x="1018903" y="391885"/>
            <a:ext cx="10541725" cy="4807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40" y="5538651"/>
            <a:ext cx="11612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+mj-lt"/>
              </a:rPr>
              <a:t>Một nhóm bạn đang cùng ngồi thảo luận, chia sẻ vui vẻ trong lớp học – thể hiện sự thân thiện, vui vẻ</a:t>
            </a:r>
            <a:endParaRPr lang="vi-VN" sz="3200" dirty="0">
              <a:latin typeface="+mj-lt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2"/>
    </mc:Choice>
    <mc:Fallback>
      <p:transition spd="slow" advTm="1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048" t="48455" r="8952" b="5208"/>
          <a:stretch/>
        </p:blipFill>
        <p:spPr>
          <a:xfrm>
            <a:off x="616130" y="154702"/>
            <a:ext cx="10959737" cy="541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3692" y="5780782"/>
            <a:ext cx="1219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latin typeface="+mj-lt"/>
              </a:rPr>
              <a:t>Một nhóm bạn đang cười đùa vui vẻ </a:t>
            </a:r>
            <a:r>
              <a:rPr lang="vi-VN" sz="3200" dirty="0" smtClean="0">
                <a:latin typeface="+mj-lt"/>
              </a:rPr>
              <a:t>dưới </a:t>
            </a:r>
            <a:r>
              <a:rPr lang="vi-VN" sz="3200" dirty="0">
                <a:latin typeface="+mj-lt"/>
              </a:rPr>
              <a:t>sân </a:t>
            </a:r>
            <a:r>
              <a:rPr lang="vi-VN" sz="3200" dirty="0" smtClean="0">
                <a:latin typeface="+mj-lt"/>
              </a:rPr>
              <a:t>trường </a:t>
            </a:r>
            <a:r>
              <a:rPr lang="vi-VN" sz="3200" dirty="0">
                <a:latin typeface="+mj-lt"/>
              </a:rPr>
              <a:t>- thể hiện sự thân thiện, vui vẻ.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8"/>
    </mc:Choice>
    <mc:Fallback>
      <p:transition spd="slow" advTm="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257</Words>
  <Application>Microsoft Office PowerPoint</Application>
  <PresentationFormat>Widescreen</PresentationFormat>
  <Paragraphs>21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Times New Roman</vt:lpstr>
      <vt:lpstr>UVN Huong Que Nang</vt:lpstr>
      <vt:lpstr>方正大标宋简体</vt:lpstr>
      <vt:lpstr>方正稚艺_GBK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MyPC</cp:lastModifiedBy>
  <cp:revision>45</cp:revision>
  <dcterms:created xsi:type="dcterms:W3CDTF">2020-08-07T07:15:00Z</dcterms:created>
  <dcterms:modified xsi:type="dcterms:W3CDTF">2021-08-22T08:19:12Z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